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  <p:sldMasterId id="2147483693" r:id="rId3"/>
  </p:sldMasterIdLst>
  <p:notesMasterIdLst>
    <p:notesMasterId r:id="rId32"/>
  </p:notesMasterIdLst>
  <p:handoutMasterIdLst>
    <p:handoutMasterId r:id="rId33"/>
  </p:handoutMasterIdLst>
  <p:sldIdLst>
    <p:sldId id="274" r:id="rId4"/>
    <p:sldId id="276" r:id="rId5"/>
    <p:sldId id="428" r:id="rId6"/>
    <p:sldId id="608" r:id="rId7"/>
    <p:sldId id="606" r:id="rId8"/>
    <p:sldId id="607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17" r:id="rId18"/>
    <p:sldId id="618" r:id="rId19"/>
    <p:sldId id="591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349" r:id="rId28"/>
    <p:sldId id="619" r:id="rId29"/>
    <p:sldId id="431" r:id="rId30"/>
    <p:sldId id="542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EAEF1"/>
    <a:srgbClr val="8C3FC5"/>
    <a:srgbClr val="E85C0E"/>
    <a:srgbClr val="4EF456"/>
    <a:srgbClr val="400EBE"/>
    <a:srgbClr val="E5EEF3"/>
    <a:srgbClr val="FF0066"/>
    <a:srgbClr val="603A14"/>
    <a:srgbClr val="BAB398"/>
    <a:srgbClr val="ADA485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660" autoAdjust="0"/>
  </p:normalViewPr>
  <p:slideViewPr>
    <p:cSldViewPr>
      <p:cViewPr varScale="1">
        <p:scale>
          <a:sx n="77" d="100"/>
          <a:sy n="77" d="100"/>
        </p:scale>
        <p:origin x="-102" y="-12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/>
              <a:t>© Software University Foundation – </a:t>
            </a:r>
            <a:r>
              <a:rPr lang="en-US" sz="1000" u="sng">
                <a:hlinkClick r:id="rId2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2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80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089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686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smtClean="0"/>
              <a:t>Insert a Picture Here</a:t>
            </a:r>
            <a:endParaRPr lang="en-US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985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6179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3131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3962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072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cphpvb.net/java/9650-monads-with-java-8-strea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-basics/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1066800"/>
            <a:ext cx="8132718" cy="990600"/>
          </a:xfrm>
        </p:spPr>
        <p:txBody>
          <a:bodyPr>
            <a:noAutofit/>
          </a:bodyPr>
          <a:lstStyle/>
          <a:p>
            <a:r>
              <a:rPr lang="en-US" sz="4800" smtClean="0"/>
              <a:t>Functional Programming and Stream API</a:t>
            </a:r>
            <a:endParaRPr lang="en-US" sz="480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2286000"/>
            <a:ext cx="8132718" cy="71960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mtClean="0"/>
              <a:t>Functional Interfaces, Lambda Expressions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8423"/>
            <a:ext cx="2743200" cy="506796"/>
          </a:xfrm>
        </p:spPr>
        <p:txBody>
          <a:bodyPr/>
          <a:lstStyle/>
          <a:p>
            <a:r>
              <a:rPr lang="en-US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19984"/>
            <a:ext cx="2237097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80607"/>
            <a:ext cx="2237096" cy="363552"/>
          </a:xfrm>
        </p:spPr>
        <p:txBody>
          <a:bodyPr/>
          <a:lstStyle/>
          <a:p>
            <a:r>
              <a:rPr lang="en-US"/>
              <a:t>Software </a:t>
            </a:r>
            <a:r>
              <a:rPr lang="en-US" smtClean="0"/>
              <a:t>University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821769"/>
            <a:ext cx="2237096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</a:t>
            </a:r>
            <a:r>
              <a:rPr lang="en-US" smtClean="0">
                <a:hlinkClick r:id="rId3"/>
              </a:rPr>
              <a:t>softuni.bg</a:t>
            </a:r>
            <a:endParaRPr lang="en-US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351211" y="4395372"/>
            <a:ext cx="1447800" cy="15888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3364682" y="4458915"/>
            <a:ext cx="291418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 descr="C:\Users\Edu\Desktop\func_mai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2412" y="2966466"/>
            <a:ext cx="6477000" cy="346519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Predicate &lt;T&gt;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219200"/>
            <a:ext cx="11125200" cy="502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> Predicate&lt;Integer&gt; </a:t>
            </a:r>
            <a:r>
              <a:rPr lang="en-US" sz="2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isEven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>() {</a:t>
            </a:r>
            <a:br>
              <a:rPr lang="en-US" sz="2200" b="1" smtClean="0">
                <a:latin typeface="Consolas" pitchFamily="49" charset="0"/>
                <a:cs typeface="Consolas" pitchFamily="49" charset="0"/>
              </a:rPr>
            </a:br>
            <a:r>
              <a:rPr lang="en-US" sz="22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> p -&gt; p % 2 == 0</a:t>
            </a:r>
            <a:r>
              <a:rPr lang="en-US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smtClean="0">
                <a:latin typeface="Consolas" pitchFamily="49" charset="0"/>
                <a:cs typeface="Consolas" pitchFamily="49" charset="0"/>
              </a:rPr>
            </a:br>
            <a:r>
              <a:rPr lang="en-US" sz="2200" b="1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(String[] args)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List&lt;Integer&gt; nums = Arrays.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asList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(1, 2, 3, 4, 5)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num : nums)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isEven().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test(num))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    System.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.print(num + " ")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}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outputs 2 4					// Example continues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Predicate &lt;T&gt;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2286000"/>
            <a:ext cx="11049000" cy="3581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(String[] args)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List&lt;Integer&gt; nums = Arrays.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asList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(1, 2, 3, 4, 5)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nums.stream()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.filter(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isEven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().negate())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.forEach(System.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::println);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9412" y="1151121"/>
            <a:ext cx="10668000" cy="830079"/>
          </a:xfrm>
        </p:spPr>
        <p:txBody>
          <a:bodyPr>
            <a:normAutofit/>
          </a:bodyPr>
          <a:lstStyle/>
          <a:p>
            <a:r>
              <a:rPr lang="en-US" smtClean="0"/>
              <a:t>More easily used with the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Java 8 Stream API</a:t>
            </a:r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10350895" cy="5173479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Frequently</a:t>
            </a:r>
            <a:r>
              <a:rPr lang="en-US" smtClean="0"/>
              <a:t> used conditions are moved to a central place</a:t>
            </a:r>
          </a:p>
          <a:p>
            <a:pPr lvl="1"/>
            <a:r>
              <a:rPr lang="en-US" smtClean="0"/>
              <a:t>Can be unit-tested easily</a:t>
            </a:r>
          </a:p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smtClean="0"/>
              <a:t> and self-documenting code</a:t>
            </a:r>
          </a:p>
          <a:p>
            <a:pPr lvl="1"/>
            <a:r>
              <a:rPr lang="en-US" smtClean="0"/>
              <a:t>Makes it easier for other programmers to follow the logic of your application</a:t>
            </a:r>
          </a:p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Changes</a:t>
            </a:r>
            <a:r>
              <a:rPr lang="en-US" smtClean="0"/>
              <a:t> need not be duplicated in multiple places</a:t>
            </a:r>
          </a:p>
          <a:p>
            <a:pPr lvl="1"/>
            <a:r>
              <a:rPr lang="en-US" smtClean="0"/>
              <a:t>Your application is easier to maintain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Predicate &lt;T&gt;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867117"/>
            <a:ext cx="10134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Function &lt;T, R&gt;</a:t>
            </a:r>
            <a:endParaRPr lang="en-US"/>
          </a:p>
        </p:txBody>
      </p:sp>
      <p:pic>
        <p:nvPicPr>
          <p:cNvPr id="4" name="Picture 2" descr="C:\Users\Edu\Desktop\function_logo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4212" y="1378527"/>
            <a:ext cx="2946400" cy="281247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Reusing Common Actions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340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10350895" cy="517347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mtClean="0"/>
              <a:t>Similar to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Predicate&lt;T&gt; </a:t>
            </a:r>
          </a:p>
          <a:p>
            <a:pPr lvl="1">
              <a:spcAft>
                <a:spcPts val="1200"/>
              </a:spcAft>
            </a:pPr>
            <a:r>
              <a:rPr lang="en-US" smtClean="0"/>
              <a:t>Can return any type</a:t>
            </a:r>
          </a:p>
          <a:p>
            <a:pPr>
              <a:spcAft>
                <a:spcPts val="1200"/>
              </a:spcAft>
            </a:pPr>
            <a:r>
              <a:rPr lang="en-US" smtClean="0"/>
              <a:t>Can also be assigned a lambda expression or method reference</a:t>
            </a:r>
          </a:p>
          <a:p>
            <a:pPr>
              <a:spcAft>
                <a:spcPts val="1200"/>
              </a:spcAft>
            </a:pPr>
            <a:r>
              <a:rPr lang="en-US" smtClean="0"/>
              <a:t>Usefull when a collection needs to be transformed</a:t>
            </a:r>
          </a:p>
          <a:p>
            <a:pPr>
              <a:spcAft>
                <a:spcPts val="1200"/>
              </a:spcAft>
            </a:pPr>
            <a:r>
              <a:rPr lang="en-US" smtClean="0"/>
              <a:t>Usually with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stream().map()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&lt;T, R&gt;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&lt;T, R&gt;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2286000"/>
            <a:ext cx="11049000" cy="3962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Function&lt;String, Integer&gt;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parseInteger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p -&gt; Integer.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parseInt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(p)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(String[] args)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List&lt;String&gt; numbers = Arrays.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asList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("1", "2", "3", "4", "5")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List&lt;Integer&gt; parsedNumbers = numbers.stream()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    .map(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parseInteger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())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    .collect(Collectors.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toList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())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9412" y="1151121"/>
            <a:ext cx="10668000" cy="830079"/>
          </a:xfrm>
        </p:spPr>
        <p:txBody>
          <a:bodyPr>
            <a:normAutofit/>
          </a:bodyPr>
          <a:lstStyle/>
          <a:p>
            <a:r>
              <a:rPr lang="en-US" smtClean="0"/>
              <a:t>Map a collection of string to a collection of integers</a:t>
            </a:r>
            <a:endParaRPr lang="en-US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&lt;T, R&gt;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81200"/>
            <a:ext cx="11201400" cy="4648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String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modifyString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 s, Function&lt;String, String&gt; function)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function.apply(s)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(String[] args)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String hardUni = 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modifyString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"SoftUni"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, s -&gt; s.replace(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"Soft"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"Hard"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// HardUni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String soft = 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modifyString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"SoftUni"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, s -&gt; s.substring(0, 4));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// Soft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String uppercased = 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modifyString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"SoftUni"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, String::toUpperCase);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// SOFTUNI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9412" y="1151121"/>
            <a:ext cx="10668000" cy="830079"/>
          </a:xfrm>
        </p:spPr>
        <p:txBody>
          <a:bodyPr>
            <a:normAutofit/>
          </a:bodyPr>
          <a:lstStyle/>
          <a:p>
            <a:r>
              <a:rPr lang="en-US" smtClean="0"/>
              <a:t>Can be targeted by a lambda expression</a:t>
            </a:r>
            <a:endParaRPr lang="en-US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867117"/>
            <a:ext cx="10134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Stream API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2" y="5678768"/>
            <a:ext cx="8938472" cy="627727"/>
          </a:xfrm>
        </p:spPr>
        <p:txBody>
          <a:bodyPr/>
          <a:lstStyle/>
          <a:p>
            <a:r>
              <a:rPr lang="en-US" sz="36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Functional Approach</a:t>
            </a:r>
            <a:endParaRPr lang="en-US" sz="36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http://chiuki.smugmug.com/photos/2663060889_z6rRTLF-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7412" y="990600"/>
            <a:ext cx="51054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6340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Querying a collection is possible in a functional way</a:t>
            </a:r>
          </a:p>
          <a:p>
            <a:r>
              <a:rPr lang="en-US" smtClean="0"/>
              <a:t>Methods are chained returning a new query instance </a:t>
            </a:r>
          </a:p>
          <a:p>
            <a:r>
              <a:rPr lang="en-US" smtClean="0"/>
              <a:t>A terminal method is executed at the end </a:t>
            </a:r>
          </a:p>
          <a:p>
            <a:r>
              <a:rPr lang="en-US" smtClean="0"/>
              <a:t>This is all possible via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 API </a:t>
            </a:r>
            <a:r>
              <a:rPr lang="en-US" smtClean="0"/>
              <a:t>available from Java 8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(1)</a:t>
            </a:r>
            <a:endParaRPr lang="en-US"/>
          </a:p>
        </p:txBody>
      </p:sp>
      <p:pic>
        <p:nvPicPr>
          <p:cNvPr id="7170" name="Picture 2" descr="http://frmb.org/images/lambd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7812" y="3886200"/>
            <a:ext cx="5486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6542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Intermediate  methods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istinct() – </a:t>
            </a:r>
            <a:r>
              <a:rPr lang="en-US" noProof="1" smtClean="0"/>
              <a:t>removes non-unique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filter(Predicate&lt;T&gt;)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filters elements (Where in LINQ)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flatMap(Function&lt;T, Stream&gt;)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transforms one Stream to another Stream. May contain different type of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limit(long)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limits the elements in the new Stream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map(Function&lt;T, R&gt;)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flatMap() without different types. Same as Select in LINQ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sorted(Comparator?)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sorts the elements in the Stream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855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730877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What is Functional Programming</a:t>
            </a:r>
          </a:p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Functional Interfaces in Java 8</a:t>
            </a:r>
          </a:p>
          <a:p>
            <a:pPr marL="755596" lvl="1" indent="-450850">
              <a:lnSpc>
                <a:spcPct val="110000"/>
              </a:lnSpc>
            </a:pPr>
            <a:r>
              <a:rPr lang="en-US" sz="3600" smtClean="0">
                <a:solidFill>
                  <a:schemeClr val="tx2">
                    <a:lumMod val="75000"/>
                  </a:schemeClr>
                </a:solidFill>
              </a:rPr>
              <a:t>Predicate &lt;T&gt;</a:t>
            </a:r>
          </a:p>
          <a:p>
            <a:pPr marL="755596" lvl="1" indent="-450850">
              <a:lnSpc>
                <a:spcPct val="110000"/>
              </a:lnSpc>
            </a:pPr>
            <a:r>
              <a:rPr lang="en-US" sz="3600" smtClean="0">
                <a:solidFill>
                  <a:schemeClr val="tx2">
                    <a:lumMod val="75000"/>
                  </a:schemeClr>
                </a:solidFill>
              </a:rPr>
              <a:t>Function &lt;T, R&gt;</a:t>
            </a:r>
          </a:p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Stream API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Table of Contents</a:t>
            </a:r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6612" y="1629937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mtClean="0"/>
              <a:t>Terminal methods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allMatch(Predicate&lt;T&gt;) – </a:t>
            </a:r>
            <a:r>
              <a:rPr lang="en-US" noProof="1" smtClean="0"/>
              <a:t>checks whether all elements in the Stream meets the predicate criteria (boolean)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anyMatch(&lt;Predicate&lt;T&gt;)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/>
              <a:t>checks whether </a:t>
            </a:r>
            <a:r>
              <a:rPr lang="en-US" noProof="1" smtClean="0"/>
              <a:t>at least one element in </a:t>
            </a:r>
            <a:r>
              <a:rPr lang="en-US" noProof="1"/>
              <a:t>the Stream meets the predicate </a:t>
            </a:r>
            <a:r>
              <a:rPr lang="en-US" noProof="1" smtClean="0"/>
              <a:t>criteria (boolean)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ollect(Collector&lt;T, A, R&gt;)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converts a Stream to a materialized collection (List, Map, Set…)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findAny()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returns an element from the Stream. Returns Optional&lt;T&gt; (same as Nullable&lt;T&gt; in C#)</a:t>
            </a:r>
            <a:endParaRPr lang="en-US" noProof="1"/>
          </a:p>
          <a:p>
            <a:pPr lvl="1"/>
            <a:endParaRPr lang="en-US" noProof="1" smtClean="0"/>
          </a:p>
          <a:p>
            <a:pPr lvl="1"/>
            <a:endParaRPr lang="en-US" noProof="1"/>
          </a:p>
          <a:p>
            <a:pPr lvl="1"/>
            <a:endParaRPr lang="en-US" noProof="1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759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mtClean="0"/>
              <a:t>Terminal methods (1)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findFirst()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returns the first element from the Stream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forEach(Consumer&lt;T&gt;) – </a:t>
            </a:r>
            <a:r>
              <a:rPr lang="en-US" noProof="1" smtClean="0"/>
              <a:t>executes the consumer implementation upon each element. Void one.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forEachOrdered(Consumer&lt;T&gt;) – </a:t>
            </a:r>
            <a:r>
              <a:rPr lang="en-US" noProof="1" smtClean="0"/>
              <a:t>same as above but the elements are ordered. Not thread-safe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max(Comparator&lt;T&gt;)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returns the maximum element by a given criteria wrapped in Optional&lt;T&gt;</a:t>
            </a:r>
          </a:p>
          <a:p>
            <a:pPr marL="377887" lvl="1" indent="0">
              <a:buNone/>
            </a:pPr>
            <a:endParaRPr lang="en-US" noProof="1" smtClean="0"/>
          </a:p>
          <a:p>
            <a:pPr lvl="1"/>
            <a:endParaRPr lang="en-US" noProof="1" smtClean="0"/>
          </a:p>
          <a:p>
            <a:pPr lvl="1"/>
            <a:endParaRPr lang="en-US" noProof="1"/>
          </a:p>
          <a:p>
            <a:pPr lvl="1"/>
            <a:endParaRPr lang="en-US" noProof="1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noProof="1" smtClean="0"/>
          </a:p>
          <a:p>
            <a:pPr lvl="1"/>
            <a:endParaRPr lang="en-US" noProof="1"/>
          </a:p>
          <a:p>
            <a:pPr lvl="1"/>
            <a:endParaRPr lang="en-US" noProof="1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559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(5)</a:t>
            </a:r>
            <a:endParaRPr lang="en-US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371600"/>
            <a:ext cx="9067800" cy="46646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FFDA3D"/>
                </a:solidFill>
                <a:effectLst/>
              </a:rPr>
              <a:t>List</a:t>
            </a:r>
            <a:r>
              <a:rPr lang="en-US"/>
              <a:t>&lt;</a:t>
            </a:r>
            <a:r>
              <a:rPr lang="en-US">
                <a:solidFill>
                  <a:srgbClr val="FFDA3D"/>
                </a:solidFill>
                <a:effectLst/>
              </a:rPr>
              <a:t>String</a:t>
            </a:r>
            <a:r>
              <a:rPr lang="en-US"/>
              <a:t>&gt; names = </a:t>
            </a:r>
            <a:r>
              <a:rPr lang="en-US">
                <a:solidFill>
                  <a:srgbClr val="CC7832"/>
                </a:solidFill>
                <a:effectLst/>
              </a:rPr>
              <a:t>new </a:t>
            </a:r>
            <a:r>
              <a:rPr lang="en-US"/>
              <a:t>ArrayList&lt;&gt;()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 err="1"/>
              <a:t>names.</a:t>
            </a:r>
            <a:r>
              <a:rPr lang="en-US" err="1">
                <a:solidFill>
                  <a:srgbClr val="FFBFBC"/>
                </a:solidFill>
                <a:effectLst/>
              </a:rPr>
              <a:t>stream</a:t>
            </a:r>
            <a:r>
              <a:rPr lang="en-US"/>
              <a:t>()</a:t>
            </a:r>
            <a:br>
              <a:rPr lang="en-US"/>
            </a:br>
            <a:r>
              <a:rPr lang="en-US"/>
              <a:t>        .</a:t>
            </a:r>
            <a:r>
              <a:rPr lang="en-US">
                <a:solidFill>
                  <a:srgbClr val="FFBFBC"/>
                </a:solidFill>
                <a:effectLst/>
              </a:rPr>
              <a:t>filter</a:t>
            </a:r>
            <a:r>
              <a:rPr lang="en-US"/>
              <a:t>(n -&gt; </a:t>
            </a:r>
            <a:r>
              <a:rPr lang="en-US" err="1"/>
              <a:t>n.</a:t>
            </a:r>
            <a:r>
              <a:rPr lang="en-US" err="1">
                <a:solidFill>
                  <a:srgbClr val="FFBFBC"/>
                </a:solidFill>
                <a:effectLst/>
              </a:rPr>
              <a:t>length</a:t>
            </a:r>
            <a:r>
              <a:rPr lang="en-US"/>
              <a:t>() &gt; </a:t>
            </a:r>
            <a:r>
              <a:rPr lang="en-US">
                <a:solidFill>
                  <a:srgbClr val="6897BB"/>
                </a:solidFill>
                <a:effectLst/>
              </a:rPr>
              <a:t>8</a:t>
            </a:r>
            <a:r>
              <a:rPr lang="en-US"/>
              <a:t>)</a:t>
            </a:r>
            <a:br>
              <a:rPr lang="en-US"/>
            </a:br>
            <a:r>
              <a:rPr lang="en-US"/>
              <a:t>        .</a:t>
            </a:r>
            <a:r>
              <a:rPr lang="en-US" err="1">
                <a:solidFill>
                  <a:srgbClr val="FFBFBC"/>
                </a:solidFill>
                <a:effectLst/>
              </a:rPr>
              <a:t>forEach</a:t>
            </a:r>
            <a:r>
              <a:rPr lang="en-US"/>
              <a:t>(</a:t>
            </a:r>
            <a:r>
              <a:rPr lang="en-US" err="1">
                <a:solidFill>
                  <a:srgbClr val="FFDA3D"/>
                </a:solidFill>
                <a:effectLst/>
              </a:rPr>
              <a:t>System</a:t>
            </a:r>
            <a:r>
              <a:rPr lang="en-US" err="1"/>
              <a:t>.</a:t>
            </a:r>
            <a:r>
              <a:rPr lang="en-US" i="1" err="1">
                <a:solidFill>
                  <a:srgbClr val="9876AA"/>
                </a:solidFill>
                <a:effectLst/>
              </a:rPr>
              <a:t>out</a:t>
            </a:r>
            <a:r>
              <a:rPr lang="en-US"/>
              <a:t>::</a:t>
            </a:r>
            <a:r>
              <a:rPr lang="en-US">
                <a:solidFill>
                  <a:srgbClr val="FFBFBC"/>
                </a:solidFill>
                <a:effectLst/>
              </a:rPr>
              <a:t>println</a:t>
            </a:r>
            <a:r>
              <a:rPr lang="en-US"/>
              <a:t>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CC7832"/>
                </a:solidFill>
                <a:effectLst/>
              </a:rPr>
              <a:t/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FFDA3D"/>
                </a:solidFill>
                <a:effectLst/>
              </a:rPr>
              <a:t>Optional</a:t>
            </a:r>
            <a:r>
              <a:rPr lang="en-US"/>
              <a:t>&lt;</a:t>
            </a:r>
            <a:r>
              <a:rPr lang="en-US">
                <a:solidFill>
                  <a:srgbClr val="FFDA3D"/>
                </a:solidFill>
                <a:effectLst/>
              </a:rPr>
              <a:t>String</a:t>
            </a:r>
            <a:r>
              <a:rPr lang="en-US"/>
              <a:t>&gt; first =</a:t>
            </a:r>
            <a:br>
              <a:rPr lang="en-US"/>
            </a:br>
            <a:r>
              <a:rPr lang="en-US"/>
              <a:t>        </a:t>
            </a:r>
            <a:r>
              <a:rPr lang="en-US" err="1"/>
              <a:t>names.</a:t>
            </a:r>
            <a:r>
              <a:rPr lang="en-US" err="1">
                <a:solidFill>
                  <a:srgbClr val="FFBFBC"/>
                </a:solidFill>
                <a:effectLst/>
              </a:rPr>
              <a:t>stream</a:t>
            </a:r>
            <a:r>
              <a:rPr lang="en-US"/>
              <a:t>()</a:t>
            </a:r>
            <a:br>
              <a:rPr lang="en-US"/>
            </a:br>
            <a:r>
              <a:rPr lang="en-US"/>
              <a:t>                .</a:t>
            </a:r>
            <a:r>
              <a:rPr lang="en-US" err="1">
                <a:solidFill>
                  <a:srgbClr val="FFBFBC"/>
                </a:solidFill>
                <a:effectLst/>
              </a:rPr>
              <a:t>findFirst</a:t>
            </a:r>
            <a:r>
              <a:rPr lang="en-US"/>
              <a:t>()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CC7832"/>
                </a:solidFill>
                <a:effectLst/>
              </a:rPr>
              <a:t/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FFDA3D"/>
                </a:solidFill>
                <a:effectLst/>
              </a:rPr>
              <a:t>System</a:t>
            </a:r>
            <a:r>
              <a:rPr lang="en-US"/>
              <a:t>.</a:t>
            </a:r>
            <a:r>
              <a:rPr lang="en-US" i="1">
                <a:solidFill>
                  <a:srgbClr val="9876AA"/>
                </a:solidFill>
                <a:effectLst/>
              </a:rPr>
              <a:t>out</a:t>
            </a:r>
            <a:r>
              <a:rPr lang="en-US"/>
              <a:t>.</a:t>
            </a:r>
            <a:r>
              <a:rPr lang="en-US">
                <a:solidFill>
                  <a:srgbClr val="FFBFBC"/>
                </a:solidFill>
                <a:effectLst/>
              </a:rPr>
              <a:t>println</a:t>
            </a:r>
            <a:r>
              <a:rPr lang="en-US"/>
              <a:t>(</a:t>
            </a:r>
            <a:r>
              <a:rPr lang="en-US" err="1"/>
              <a:t>first.</a:t>
            </a:r>
            <a:r>
              <a:rPr lang="en-US" err="1">
                <a:solidFill>
                  <a:srgbClr val="FFBFBC"/>
                </a:solidFill>
                <a:effectLst/>
              </a:rPr>
              <a:t>get</a:t>
            </a:r>
            <a:r>
              <a:rPr lang="en-US"/>
              <a:t>())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613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(6)</a:t>
            </a:r>
            <a:endParaRPr lang="en-US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1676400"/>
            <a:ext cx="11353800" cy="4600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000" err="1">
                <a:solidFill>
                  <a:schemeClr val="tx2">
                    <a:lumMod val="90000"/>
                  </a:schemeClr>
                </a:solidFill>
                <a:effectLst/>
              </a:rPr>
              <a:t>LinkedHashMap</a:t>
            </a:r>
            <a:r>
              <a:rPr lang="en-US" sz="2000"/>
              <a:t>&lt;</a:t>
            </a:r>
            <a:r>
              <a:rPr lang="en-US" sz="2000">
                <a:solidFill>
                  <a:srgbClr val="FFDA3D"/>
                </a:solidFill>
                <a:effectLst/>
              </a:rPr>
              <a:t>String</a:t>
            </a:r>
            <a:r>
              <a:rPr lang="en-US" sz="2000">
                <a:solidFill>
                  <a:srgbClr val="CC7832"/>
                </a:solidFill>
                <a:effectLst/>
              </a:rPr>
              <a:t>, </a:t>
            </a:r>
            <a:r>
              <a:rPr lang="en-US" sz="2000" err="1">
                <a:solidFill>
                  <a:schemeClr val="tx2">
                    <a:lumMod val="90000"/>
                  </a:schemeClr>
                </a:solidFill>
                <a:effectLst/>
              </a:rPr>
              <a:t>LinkedHashMap</a:t>
            </a:r>
            <a:r>
              <a:rPr lang="en-US" sz="2000"/>
              <a:t>&lt;</a:t>
            </a:r>
            <a:r>
              <a:rPr lang="en-US" sz="2000">
                <a:solidFill>
                  <a:srgbClr val="FFDA3D"/>
                </a:solidFill>
                <a:effectLst/>
              </a:rPr>
              <a:t>String</a:t>
            </a:r>
            <a:r>
              <a:rPr lang="en-US" sz="2000">
                <a:solidFill>
                  <a:srgbClr val="CC7832"/>
                </a:solidFill>
                <a:effectLst/>
              </a:rPr>
              <a:t>, </a:t>
            </a:r>
            <a:r>
              <a:rPr lang="en-US" sz="2000">
                <a:solidFill>
                  <a:srgbClr val="FFDA3D"/>
                </a:solidFill>
                <a:effectLst/>
              </a:rPr>
              <a:t>Integer</a:t>
            </a:r>
            <a:r>
              <a:rPr lang="en-US" sz="2000"/>
              <a:t>&gt;&gt; venues </a:t>
            </a:r>
            <a:br>
              <a:rPr lang="en-US" sz="2000"/>
            </a:br>
            <a:r>
              <a:rPr lang="en-US" sz="2000"/>
              <a:t>        = </a:t>
            </a:r>
            <a:r>
              <a:rPr lang="en-US" sz="2000">
                <a:solidFill>
                  <a:srgbClr val="CC7832"/>
                </a:solidFill>
                <a:effectLst/>
              </a:rPr>
              <a:t>new </a:t>
            </a:r>
            <a:r>
              <a:rPr lang="en-US" sz="2000" err="1">
                <a:solidFill>
                  <a:schemeClr val="tx2">
                    <a:lumMod val="90000"/>
                  </a:schemeClr>
                </a:solidFill>
                <a:effectLst/>
              </a:rPr>
              <a:t>LinkedHashMap</a:t>
            </a:r>
            <a:r>
              <a:rPr lang="en-US" sz="2000"/>
              <a:t>&lt;&gt;()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/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 err="1"/>
              <a:t>venues.</a:t>
            </a:r>
            <a:r>
              <a:rPr lang="en-US" sz="2000" err="1">
                <a:solidFill>
                  <a:srgbClr val="FFBFBC"/>
                </a:solidFill>
                <a:effectLst/>
              </a:rPr>
              <a:t>entrySet</a:t>
            </a:r>
            <a:r>
              <a:rPr lang="en-US" sz="2000"/>
              <a:t>().</a:t>
            </a:r>
            <a:r>
              <a:rPr lang="en-US" sz="2000">
                <a:solidFill>
                  <a:srgbClr val="FFBFBC"/>
                </a:solidFill>
                <a:effectLst/>
              </a:rPr>
              <a:t>stream</a:t>
            </a:r>
            <a:r>
              <a:rPr lang="en-US" sz="2000"/>
              <a:t>().</a:t>
            </a:r>
            <a:r>
              <a:rPr lang="en-US" sz="2000" err="1">
                <a:solidFill>
                  <a:srgbClr val="FFBFBC"/>
                </a:solidFill>
                <a:effectLst/>
              </a:rPr>
              <a:t>forEach</a:t>
            </a:r>
            <a:r>
              <a:rPr lang="en-US" sz="2000"/>
              <a:t>(entry -&gt; {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 err="1"/>
              <a:t>entry.</a:t>
            </a:r>
            <a:r>
              <a:rPr lang="en-US" sz="2000" err="1">
                <a:solidFill>
                  <a:srgbClr val="FFBFBC"/>
                </a:solidFill>
                <a:effectLst/>
              </a:rPr>
              <a:t>getValue</a:t>
            </a:r>
            <a:r>
              <a:rPr lang="en-US" sz="2000"/>
              <a:t>().</a:t>
            </a:r>
            <a:r>
              <a:rPr lang="en-US" sz="2000" err="1">
                <a:solidFill>
                  <a:srgbClr val="FFBFBC"/>
                </a:solidFill>
                <a:effectLst/>
              </a:rPr>
              <a:t>entrySet</a:t>
            </a:r>
            <a:r>
              <a:rPr lang="en-US" sz="2000"/>
              <a:t>().</a:t>
            </a:r>
            <a:r>
              <a:rPr lang="en-US" sz="2000">
                <a:solidFill>
                  <a:srgbClr val="FFBFBC"/>
                </a:solidFill>
                <a:effectLst/>
              </a:rPr>
              <a:t>stream</a:t>
            </a:r>
            <a:r>
              <a:rPr lang="en-US" sz="2000"/>
              <a:t>().</a:t>
            </a:r>
            <a:r>
              <a:rPr lang="en-US" sz="2000">
                <a:solidFill>
                  <a:srgbClr val="FFBFBC"/>
                </a:solidFill>
                <a:effectLst/>
              </a:rPr>
              <a:t>sorted</a:t>
            </a:r>
            <a:r>
              <a:rPr lang="en-US" sz="2000"/>
              <a:t>((innerEntry1</a:t>
            </a:r>
            <a:r>
              <a:rPr lang="en-US" sz="2000">
                <a:solidFill>
                  <a:srgbClr val="CC7832"/>
                </a:solidFill>
                <a:effectLst/>
              </a:rPr>
              <a:t>, </a:t>
            </a:r>
            <a:r>
              <a:rPr lang="en-US" sz="2000"/>
              <a:t>innerEntry2) -&gt; {</a:t>
            </a:r>
            <a:br>
              <a:rPr lang="en-US" sz="2000"/>
            </a:br>
            <a:r>
              <a:rPr lang="en-US" sz="2000"/>
              <a:t>        </a:t>
            </a:r>
            <a:r>
              <a:rPr lang="en-US" sz="2000">
                <a:solidFill>
                  <a:srgbClr val="CC7832"/>
                </a:solidFill>
                <a:effectLst/>
              </a:rPr>
              <a:t>return </a:t>
            </a:r>
            <a:r>
              <a:rPr lang="en-US" sz="2000" err="1">
                <a:solidFill>
                  <a:srgbClr val="FFDA3D"/>
                </a:solidFill>
                <a:effectLst/>
              </a:rPr>
              <a:t>Integer</a:t>
            </a:r>
            <a:r>
              <a:rPr lang="en-US" sz="2000" err="1"/>
              <a:t>.</a:t>
            </a:r>
            <a:r>
              <a:rPr lang="en-US" sz="2000" i="1" err="1">
                <a:effectLst/>
              </a:rPr>
              <a:t>compare</a:t>
            </a:r>
            <a:r>
              <a:rPr lang="en-US" sz="2000"/>
              <a:t>(innerEntry1.</a:t>
            </a:r>
            <a:r>
              <a:rPr lang="en-US" sz="2000">
                <a:solidFill>
                  <a:srgbClr val="FFBFBC"/>
                </a:solidFill>
                <a:effectLst/>
              </a:rPr>
              <a:t>getValue</a:t>
            </a:r>
            <a:r>
              <a:rPr lang="en-US" sz="2000"/>
              <a:t>()</a:t>
            </a:r>
            <a:r>
              <a:rPr lang="en-US" sz="2000">
                <a:solidFill>
                  <a:srgbClr val="CC7832"/>
                </a:solidFill>
                <a:effectLst/>
              </a:rPr>
              <a:t>, </a:t>
            </a:r>
            <a:r>
              <a:rPr lang="en-US" sz="2000"/>
              <a:t>innerEntry2.</a:t>
            </a:r>
            <a:r>
              <a:rPr lang="en-US" sz="2000">
                <a:solidFill>
                  <a:srgbClr val="FFBFBC"/>
                </a:solidFill>
                <a:effectLst/>
              </a:rPr>
              <a:t>getValue</a:t>
            </a:r>
            <a:r>
              <a:rPr lang="en-US" sz="2000"/>
              <a:t>())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</a:t>
            </a:r>
            <a:r>
              <a:rPr lang="en-US" sz="2000"/>
              <a:t>}).</a:t>
            </a:r>
            <a:r>
              <a:rPr lang="en-US" sz="2000" err="1">
                <a:solidFill>
                  <a:srgbClr val="FFBFBC"/>
                </a:solidFill>
                <a:effectLst/>
              </a:rPr>
              <a:t>forEach</a:t>
            </a:r>
            <a:r>
              <a:rPr lang="en-US" sz="2000"/>
              <a:t>(</a:t>
            </a:r>
            <a:r>
              <a:rPr lang="en-US" sz="2000" err="1"/>
              <a:t>innerEntry</a:t>
            </a:r>
            <a:r>
              <a:rPr lang="en-US" sz="2000"/>
              <a:t> -&gt; {</a:t>
            </a:r>
            <a:br>
              <a:rPr lang="en-US" sz="2000"/>
            </a:br>
            <a:r>
              <a:rPr lang="en-US" sz="2000"/>
              <a:t>        </a:t>
            </a:r>
            <a:r>
              <a:rPr lang="en-US" sz="2000">
                <a:solidFill>
                  <a:srgbClr val="FFDA3D"/>
                </a:solidFill>
                <a:effectLst/>
              </a:rPr>
              <a:t>System</a:t>
            </a:r>
            <a:r>
              <a:rPr lang="en-US" sz="2000"/>
              <a:t>.</a:t>
            </a:r>
            <a:r>
              <a:rPr lang="en-US" sz="2000" i="1">
                <a:solidFill>
                  <a:srgbClr val="9876AA"/>
                </a:solidFill>
                <a:effectLst/>
              </a:rPr>
              <a:t>out</a:t>
            </a:r>
            <a:r>
              <a:rPr lang="en-US" sz="2000"/>
              <a:t>.</a:t>
            </a:r>
            <a:r>
              <a:rPr lang="en-US" sz="2000">
                <a:solidFill>
                  <a:srgbClr val="FFBFBC"/>
                </a:solidFill>
                <a:effectLst/>
              </a:rPr>
              <a:t>println</a:t>
            </a:r>
            <a:r>
              <a:rPr lang="en-US" sz="2000"/>
              <a:t>(</a:t>
            </a:r>
            <a:r>
              <a:rPr lang="en-US" sz="2000" err="1"/>
              <a:t>innerEntry.</a:t>
            </a:r>
            <a:r>
              <a:rPr lang="en-US" sz="2000" err="1">
                <a:solidFill>
                  <a:srgbClr val="FFBFBC"/>
                </a:solidFill>
                <a:effectLst/>
              </a:rPr>
              <a:t>getKey</a:t>
            </a:r>
            <a:r>
              <a:rPr lang="en-US" sz="2000"/>
              <a:t>())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    </a:t>
            </a:r>
            <a:r>
              <a:rPr lang="en-US" sz="2000">
                <a:solidFill>
                  <a:srgbClr val="FFDA3D"/>
                </a:solidFill>
                <a:effectLst/>
              </a:rPr>
              <a:t>System</a:t>
            </a:r>
            <a:r>
              <a:rPr lang="en-US" sz="2000"/>
              <a:t>.</a:t>
            </a:r>
            <a:r>
              <a:rPr lang="en-US" sz="2000" i="1">
                <a:solidFill>
                  <a:srgbClr val="9876AA"/>
                </a:solidFill>
                <a:effectLst/>
              </a:rPr>
              <a:t>out</a:t>
            </a:r>
            <a:r>
              <a:rPr lang="en-US" sz="2000"/>
              <a:t>.</a:t>
            </a:r>
            <a:r>
              <a:rPr lang="en-US" sz="2000">
                <a:solidFill>
                  <a:srgbClr val="FFBFBC"/>
                </a:solidFill>
                <a:effectLst/>
              </a:rPr>
              <a:t>println</a:t>
            </a:r>
            <a:r>
              <a:rPr lang="en-US" sz="2000"/>
              <a:t>(</a:t>
            </a:r>
            <a:r>
              <a:rPr lang="en-US" sz="2000">
                <a:solidFill>
                  <a:srgbClr val="6A8759"/>
                </a:solidFill>
                <a:effectLst/>
              </a:rPr>
              <a:t>"-----------"</a:t>
            </a:r>
            <a:r>
              <a:rPr lang="en-US" sz="2000"/>
              <a:t>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    </a:t>
            </a:r>
            <a:r>
              <a:rPr lang="en-US" sz="2000">
                <a:solidFill>
                  <a:srgbClr val="FFDA3D"/>
                </a:solidFill>
                <a:effectLst/>
              </a:rPr>
              <a:t>System</a:t>
            </a:r>
            <a:r>
              <a:rPr lang="en-US" sz="2000"/>
              <a:t>.</a:t>
            </a:r>
            <a:r>
              <a:rPr lang="en-US" sz="2000" i="1">
                <a:solidFill>
                  <a:srgbClr val="9876AA"/>
                </a:solidFill>
                <a:effectLst/>
              </a:rPr>
              <a:t>out</a:t>
            </a:r>
            <a:r>
              <a:rPr lang="en-US" sz="2000"/>
              <a:t>.</a:t>
            </a:r>
            <a:r>
              <a:rPr lang="en-US" sz="2000">
                <a:solidFill>
                  <a:srgbClr val="FFBFBC"/>
                </a:solidFill>
                <a:effectLst/>
              </a:rPr>
              <a:t>println</a:t>
            </a:r>
            <a:r>
              <a:rPr lang="en-US" sz="2000"/>
              <a:t>(</a:t>
            </a:r>
            <a:r>
              <a:rPr lang="en-US" sz="2000" err="1"/>
              <a:t>innerEntry.</a:t>
            </a:r>
            <a:r>
              <a:rPr lang="en-US" sz="2000" err="1">
                <a:solidFill>
                  <a:srgbClr val="FFBFBC"/>
                </a:solidFill>
                <a:effectLst/>
              </a:rPr>
              <a:t>getValue</a:t>
            </a:r>
            <a:r>
              <a:rPr lang="en-US" sz="2000"/>
              <a:t>())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</a:t>
            </a:r>
            <a:r>
              <a:rPr lang="en-US" sz="2000"/>
              <a:t>})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/>
              <a:t>})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277386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Monads with Java 8 Stream (Bulgarian)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http://www.cphpvb.net/java/9650-monads-with-java-8-stream/</a:t>
            </a:r>
            <a:endParaRPr lang="en-US" smtClean="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References</a:t>
            </a:r>
            <a:endParaRPr lang="en-US"/>
          </a:p>
        </p:txBody>
      </p:sp>
      <p:pic>
        <p:nvPicPr>
          <p:cNvPr id="1026" name="Picture 2" descr="http://image.slidesharecdn.com/functionalprogrammingwithjava8-150113082632-conversion-gate01/95/functional-programming-with-java-8-20-638.jpg?cb=142113777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5412" y="2819400"/>
            <a:ext cx="6477000" cy="36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5918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39504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smtClean="0"/>
              <a:t>Functional Interfaces and Stream API</a:t>
            </a:r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Predicate &lt;T&gt;</a:t>
            </a:r>
            <a:endParaRPr lang="en-US"/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Function &lt;T, R&gt;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Streams </a:t>
            </a:r>
          </a:p>
          <a:p>
            <a:pPr marL="1060343" lvl="2" indent="-450850"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filter(), map(), sorted(), </a:t>
            </a:r>
          </a:p>
          <a:p>
            <a:pPr marL="1060343" lvl="2" indent="-450850">
              <a:lnSpc>
                <a:spcPct val="11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distinct(), anyMatch(), allMatch()</a:t>
            </a:r>
          </a:p>
          <a:p>
            <a:pPr marL="1060343" lvl="2" indent="-450850">
              <a:lnSpc>
                <a:spcPct val="11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forEach() …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Summary</a:t>
            </a:r>
            <a:endParaRPr lang="en-US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587" y="1492097"/>
            <a:ext cx="3124425" cy="23179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Functional Interfaces and Stream API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15"/>
              </a:rPr>
              <a:t>https://softuni.bg/courses/java-basics/</a:t>
            </a:r>
            <a:endParaRPr lang="en-US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15360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This </a:t>
            </a:r>
            <a:r>
              <a:rPr lang="en-US" smtClean="0"/>
              <a:t>course (slides, examples, demos, videos, homework, etc.)</a:t>
            </a:r>
            <a:br>
              <a:rPr lang="en-US" smtClean="0"/>
            </a:br>
            <a:r>
              <a:rPr lang="en-US" smtClean="0"/>
              <a:t>is </a:t>
            </a:r>
            <a:r>
              <a:rPr lang="en-US"/>
              <a:t>licensed </a:t>
            </a:r>
            <a:r>
              <a:rPr lang="en-US" smtClean="0"/>
              <a:t>under </a:t>
            </a:r>
            <a:r>
              <a:rPr lang="en-US"/>
              <a:t>the "</a:t>
            </a:r>
            <a:r>
              <a:rPr lang="en-US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</a:t>
            </a:r>
            <a:r>
              <a:rPr lang="en-US">
                <a:hlinkClick r:id="rId3"/>
              </a:rPr>
              <a:t>4.0 International</a:t>
            </a:r>
            <a:r>
              <a:rPr lang="en-US"/>
              <a:t>" </a:t>
            </a:r>
            <a:r>
              <a:rPr lang="en-US" smtClean="0"/>
              <a:t>license</a:t>
            </a:r>
            <a:endParaRPr lang="bg-BG" smtClean="0"/>
          </a:p>
          <a:p>
            <a:endParaRPr lang="bg-BG" sz="2400"/>
          </a:p>
          <a:p>
            <a:endParaRPr lang="bg-BG" sz="2400" smtClean="0"/>
          </a:p>
          <a:p>
            <a:endParaRPr lang="bg-BG" sz="2400"/>
          </a:p>
          <a:p>
            <a:pPr>
              <a:spcBef>
                <a:spcPts val="1800"/>
              </a:spcBef>
            </a:pPr>
            <a:r>
              <a:rPr lang="en-US" sz="2400" smtClean="0"/>
              <a:t>Attribution: this work may contain portions from</a:t>
            </a:r>
          </a:p>
          <a:p>
            <a:pPr lvl="1"/>
            <a:r>
              <a:rPr lang="en-US" sz="2000"/>
              <a:t>"</a:t>
            </a:r>
            <a:r>
              <a:rPr lang="en-US" sz="2000">
                <a:hlinkClick r:id="rId4"/>
              </a:rPr>
              <a:t>Fundamentals of Computer Programming </a:t>
            </a:r>
            <a:r>
              <a:rPr lang="en-US" sz="2000" smtClean="0">
                <a:hlinkClick r:id="rId4"/>
              </a:rPr>
              <a:t>with Java</a:t>
            </a:r>
            <a:r>
              <a:rPr lang="en-US" sz="2000" smtClean="0"/>
              <a:t>" book by Svetlin Nakov &amp; Co. under </a:t>
            </a:r>
            <a:r>
              <a:rPr lang="en-US" sz="2000" smtClean="0">
                <a:hlinkClick r:id="rId5"/>
              </a:rPr>
              <a:t>CC-BY-SA</a:t>
            </a:r>
            <a:r>
              <a:rPr lang="en-US" sz="2000" smtClean="0"/>
              <a:t> license</a:t>
            </a:r>
          </a:p>
          <a:p>
            <a:pPr lvl="1"/>
            <a:r>
              <a:rPr lang="en-US" sz="2000" smtClean="0"/>
              <a:t>"</a:t>
            </a:r>
            <a:r>
              <a:rPr lang="en-US" sz="2000" smtClean="0">
                <a:hlinkClick r:id="rId6"/>
              </a:rPr>
              <a:t>C# Basics</a:t>
            </a:r>
            <a:r>
              <a:rPr lang="en-US" sz="200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smtClean="0"/>
              <a:t>under </a:t>
            </a:r>
            <a:r>
              <a:rPr lang="en-US" sz="2000" smtClean="0">
                <a:hlinkClick r:id="rId7"/>
              </a:rPr>
              <a:t>CC-BY-NC-SA</a:t>
            </a:r>
            <a:r>
              <a:rPr lang="en-US" sz="2000" smtClean="0"/>
              <a:t> license</a:t>
            </a:r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4011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smtClean="0"/>
              <a:t>Software University </a:t>
            </a:r>
            <a:r>
              <a:rPr lang="en-US"/>
              <a:t>@ </a:t>
            </a:r>
            <a:r>
              <a:rPr lang="en-US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smtClean="0"/>
              <a:t>Software </a:t>
            </a:r>
            <a:r>
              <a:rPr lang="en-US"/>
              <a:t>University @ </a:t>
            </a:r>
            <a:r>
              <a:rPr lang="en-US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25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"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</a:rPr>
              <a:t>Java Fundamentals</a:t>
            </a:r>
            <a:r>
              <a:rPr lang="en-US" smtClean="0"/>
              <a:t>" course is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smtClean="0"/>
              <a:t>Take the "C# Basics" course at SoftUni first</a:t>
            </a:r>
            <a:r>
              <a:rPr lang="bg-BG" smtClean="0"/>
              <a:t>: 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softuni.bg/courses/csharp-basics</a:t>
            </a:r>
            <a:endParaRPr lang="en-US" smtClean="0"/>
          </a:p>
          <a:p>
            <a:pPr lvl="1"/>
            <a:r>
              <a:rPr lang="en-US" smtClean="0"/>
              <a:t>The course is for beginners, but with previous coding skills</a:t>
            </a:r>
            <a:endParaRPr lang="bg-BG" smtClean="0"/>
          </a:p>
          <a:p>
            <a:pPr>
              <a:spcBef>
                <a:spcPts val="1200"/>
              </a:spcBef>
            </a:pPr>
            <a:r>
              <a:rPr lang="en-US" smtClean="0"/>
              <a:t>Requirements</a:t>
            </a:r>
          </a:p>
          <a:p>
            <a:pPr lvl="1"/>
            <a:r>
              <a:rPr lang="en-US" smtClean="0"/>
              <a:t>Coding skills – entry level</a:t>
            </a:r>
          </a:p>
          <a:p>
            <a:pPr lvl="1"/>
            <a:r>
              <a:rPr lang="en-US" smtClean="0"/>
              <a:t>Computer English – entry level</a:t>
            </a:r>
          </a:p>
          <a:p>
            <a:pPr lvl="1"/>
            <a:r>
              <a:rPr lang="en-US" smtClean="0"/>
              <a:t>Logical thinking</a:t>
            </a:r>
          </a:p>
          <a:p>
            <a:pPr lvl="1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Warning: Not for Absolute Beginners</a:t>
            </a:r>
            <a:endParaRPr lang="en-US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5011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799" y="4867117"/>
            <a:ext cx="10134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Functional Programming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9410"/>
          </a:xfrm>
        </p:spPr>
        <p:txBody>
          <a:bodyPr/>
          <a:lstStyle/>
          <a:p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Basic Concepts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2" descr="http://upload.wikimedia.org/wikipedia/commons/thumb/e/ee/Lambda_uc_lc.svg/800px-Lambda_uc_lc.svg.png"/>
          <p:cNvPicPr>
            <a:picLocks noChangeAspect="1" noChangeArrowheads="1"/>
          </p:cNvPicPr>
          <p:nvPr/>
        </p:nvPicPr>
        <p:blipFill>
          <a:blip r:embed="rId2" cstate="print"/>
          <a:srcRect t="-10480" r="-1205" b="9170"/>
          <a:stretch>
            <a:fillRect/>
          </a:stretch>
        </p:blipFill>
        <p:spPr bwMode="auto">
          <a:xfrm>
            <a:off x="3383496" y="1676400"/>
            <a:ext cx="5063904" cy="2533650"/>
          </a:xfrm>
          <a:prstGeom prst="roundRect">
            <a:avLst>
              <a:gd name="adj" fmla="val 6322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xmlns="" val="316340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dirty="0"/>
              <a:t>is a programming </a:t>
            </a:r>
            <a:r>
              <a:rPr lang="en-US" dirty="0" smtClean="0"/>
              <a:t>paradigm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computations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 smtClean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 smtClean="0"/>
              <a:t>paradigm (not imperative)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Pure-functional languages (no variables and loops):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Almost-functional: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Imperative with functional support: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Non-functional: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 smtClean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Programming?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71679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endParaRPr lang="en-US" dirty="0" smtClean="0"/>
          </a:p>
          <a:p>
            <a:pPr lvl="1"/>
            <a:r>
              <a:rPr lang="en-US" dirty="0" smtClean="0"/>
              <a:t>Variables holding functions as a </a:t>
            </a:r>
            <a:r>
              <a:rPr lang="en-US" smtClean="0"/>
              <a:t>value </a:t>
            </a:r>
            <a:endParaRPr lang="en-US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dirty="0"/>
              <a:t>Functions taking other functions as </a:t>
            </a:r>
            <a:r>
              <a:rPr lang="en-US" smtClean="0"/>
              <a:t>input (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Stream API </a:t>
            </a:r>
            <a:r>
              <a:rPr lang="en-US" smtClean="0"/>
              <a:t>in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 Java</a:t>
            </a:r>
            <a:r>
              <a:rPr lang="en-US" smtClean="0"/>
              <a:t>)</a:t>
            </a:r>
            <a:endParaRPr lang="en-US" dirty="0" smtClean="0"/>
          </a:p>
          <a:p>
            <a:pPr lvl="1"/>
            <a:r>
              <a:rPr lang="bg-BG" dirty="0" smtClean="0"/>
              <a:t>О</a:t>
            </a:r>
            <a:r>
              <a:rPr lang="en-US" dirty="0" smtClean="0"/>
              <a:t>r </a:t>
            </a:r>
            <a:r>
              <a:rPr lang="en-US" dirty="0"/>
              <a:t>returning a function as </a:t>
            </a:r>
            <a:r>
              <a:rPr lang="en-US" dirty="0" smtClean="0"/>
              <a:t>output</a:t>
            </a:r>
            <a:endParaRPr lang="bg-BG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  <a:p>
            <a:pPr lvl="1"/>
            <a:r>
              <a:rPr lang="en-US" dirty="0" smtClean="0"/>
              <a:t>Nested functions hold (close) persistent state in their outer scope</a:t>
            </a:r>
          </a:p>
          <a:p>
            <a:pPr lvl="1"/>
            <a:r>
              <a:rPr lang="en-US" dirty="0" smtClean="0"/>
              <a:t>Allow creating objects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private fields </a:t>
            </a:r>
            <a:r>
              <a:rPr lang="en-US" dirty="0" smtClean="0"/>
              <a:t>in functional languages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493471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5093095" cy="20492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programming</a:t>
            </a:r>
          </a:p>
          <a:p>
            <a:pPr lvl="1"/>
            <a:r>
              <a:rPr lang="en-US" dirty="0" smtClean="0"/>
              <a:t>Program by invoking sequences </a:t>
            </a:r>
            <a:r>
              <a:rPr lang="en-US" smtClean="0"/>
              <a:t>of functions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vs. Imperative Programming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9702" y="1151121"/>
            <a:ext cx="5361110" cy="18206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Imperative programming</a:t>
            </a:r>
          </a:p>
          <a:p>
            <a:pPr lvl="1"/>
            <a:r>
              <a:rPr lang="en-US" dirty="0"/>
              <a:t>Describe the algorithm by </a:t>
            </a:r>
            <a:r>
              <a:rPr lang="en-US"/>
              <a:t>programming </a:t>
            </a:r>
            <a:r>
              <a:rPr lang="en-US" smtClean="0"/>
              <a:t>constructs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200" y="3124200"/>
            <a:ext cx="5226612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[] </a:t>
            </a:r>
            <a:r>
              <a:rPr lang="de-D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= {1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2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3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4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5}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Arrays.stream(nums)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.forEach(e -&gt; {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</a:t>
            </a:r>
            <a:r>
              <a:rPr lang="en-US" sz="2000" i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.println(e)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or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Arrays.stream(nums)   .forEach(System.</a:t>
            </a:r>
            <a:r>
              <a:rPr lang="en-US" sz="2000" i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::println)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46998" y="3124200"/>
            <a:ext cx="5333814" cy="3200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[] </a:t>
            </a:r>
            <a:r>
              <a:rPr lang="de-DE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= {1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2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3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4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5}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e-DE" sz="2200" b="1" smtClean="0"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: nums)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</a:t>
            </a:r>
            <a:r>
              <a:rPr lang="en-US" sz="2200" i="1" noProof="1" smtClean="0">
                <a:solidFill>
                  <a:srgbClr val="8C3F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.println(num)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867117"/>
            <a:ext cx="10134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Predicate &lt;T&gt;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9410"/>
          </a:xfrm>
        </p:spPr>
        <p:txBody>
          <a:bodyPr/>
          <a:lstStyle/>
          <a:p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Boolean-value functions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C:\Users\Edu\Desktop\predic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8963" y="1165822"/>
            <a:ext cx="2990849" cy="29489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340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10350895" cy="5173479"/>
          </a:xfrm>
        </p:spPr>
        <p:txBody>
          <a:bodyPr>
            <a:normAutofit/>
          </a:bodyPr>
          <a:lstStyle/>
          <a:p>
            <a:r>
              <a:rPr lang="en-US" smtClean="0"/>
              <a:t>Statement that may be true or false</a:t>
            </a:r>
          </a:p>
          <a:p>
            <a:pPr lvl="1"/>
            <a:r>
              <a:rPr lang="en-US" smtClean="0"/>
              <a:t>Depends on the value of its variables</a:t>
            </a:r>
          </a:p>
          <a:p>
            <a:r>
              <a:rPr lang="en-US" smtClean="0"/>
              <a:t>Functional interface available since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Java 8</a:t>
            </a:r>
          </a:p>
          <a:p>
            <a:r>
              <a:rPr lang="en-US" smtClean="0"/>
              <a:t>Usually assigned a lambda expression or method reference</a:t>
            </a:r>
          </a:p>
          <a:p>
            <a:r>
              <a:rPr lang="en-US" smtClean="0"/>
              <a:t>Usefull when a collection of similar objects needs to be evaluated by a specific criteria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Predicate &lt;T&gt;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1085</Words>
  <Application>Microsoft Office PowerPoint</Application>
  <PresentationFormat>Custom</PresentationFormat>
  <Paragraphs>221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SoftUni 16x9</vt:lpstr>
      <vt:lpstr>2_SoftUni 16x9</vt:lpstr>
      <vt:lpstr>Functional Programming and Stream API</vt:lpstr>
      <vt:lpstr>Table of Contents</vt:lpstr>
      <vt:lpstr>Warning: Not for Absolute Beginners</vt:lpstr>
      <vt:lpstr>Functional Programming</vt:lpstr>
      <vt:lpstr>What is Functional Programming?</vt:lpstr>
      <vt:lpstr>Functions in Functional Programming</vt:lpstr>
      <vt:lpstr>Functional vs. Imperative Programming</vt:lpstr>
      <vt:lpstr>Predicate &lt;T&gt;</vt:lpstr>
      <vt:lpstr>Predicate &lt;T&gt; Interface</vt:lpstr>
      <vt:lpstr>Predicate &lt;T&gt; Example</vt:lpstr>
      <vt:lpstr>Predicate &lt;T&gt; Example (2)</vt:lpstr>
      <vt:lpstr>Predicate &lt;T&gt; Benefits</vt:lpstr>
      <vt:lpstr>Function &lt;T, R&gt;</vt:lpstr>
      <vt:lpstr>Function &lt;T, R&gt; Interface</vt:lpstr>
      <vt:lpstr>Function &lt;T, R&gt; Example</vt:lpstr>
      <vt:lpstr>Function &lt;T, R&gt; Example (2)</vt:lpstr>
      <vt:lpstr>Stream API</vt:lpstr>
      <vt:lpstr>Collection Querying and Traversing (1)</vt:lpstr>
      <vt:lpstr>Collection Querying and Traversing (2)</vt:lpstr>
      <vt:lpstr>Collection Querying and Traversing (3)</vt:lpstr>
      <vt:lpstr>Collection Querying and Traversing (4)</vt:lpstr>
      <vt:lpstr>Collection Querying and Traversing (5)</vt:lpstr>
      <vt:lpstr>Collection Querying and Traversing (6)</vt:lpstr>
      <vt:lpstr>Future References</vt:lpstr>
      <vt:lpstr>Summary</vt:lpstr>
      <vt:lpstr>Functional Interfaces and Stream API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Collections Basics: Arrays, Lists, Strings, Sets, Maps</dc:title>
  <dc:creator/>
  <cp:keywords>collections, data structures, arrays, strings, lists, sets, maps, Java, SoftUni, Software University, programming, course</cp:keywords>
  <cp:lastModifiedBy/>
  <cp:revision>1</cp:revision>
  <dcterms:created xsi:type="dcterms:W3CDTF">2014-01-02T17:00:34Z</dcterms:created>
  <dcterms:modified xsi:type="dcterms:W3CDTF">2017-04-06T06:03:35Z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